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More Sugar" charset="1" panose="00000000000000000000"/>
      <p:regular r:id="rId12"/>
    </p:embeddedFont>
    <p:embeddedFont>
      <p:font typeface="Open Sans Bold" charset="1" panose="020B0806030504020204"/>
      <p:regular r:id="rId13"/>
    </p:embeddedFont>
    <p:embeddedFont>
      <p:font typeface="Open Sans" charset="1" panose="020B06060305040202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29.jpe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38.jpe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jpe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245">
            <a:off x="-348418" y="320414"/>
            <a:ext cx="18077640" cy="4240028"/>
          </a:xfrm>
          <a:custGeom>
            <a:avLst/>
            <a:gdLst/>
            <a:ahLst/>
            <a:cxnLst/>
            <a:rect r="r" b="b" t="t" l="l"/>
            <a:pathLst>
              <a:path h="4240028" w="18077640">
                <a:moveTo>
                  <a:pt x="0" y="0"/>
                </a:moveTo>
                <a:lnTo>
                  <a:pt x="18077639" y="0"/>
                </a:lnTo>
                <a:lnTo>
                  <a:pt x="18077639" y="4240028"/>
                </a:lnTo>
                <a:lnTo>
                  <a:pt x="0" y="4240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34792">
            <a:off x="2784841" y="1379165"/>
            <a:ext cx="12413930" cy="1836461"/>
          </a:xfrm>
          <a:prstGeom prst="rect">
            <a:avLst/>
          </a:prstGeom>
        </p:spPr>
        <p:txBody>
          <a:bodyPr anchor="t" rtlCol="false" tIns="0" lIns="0" bIns="0" rIns="0">
            <a:spAutoFit/>
          </a:bodyPr>
          <a:lstStyle/>
          <a:p>
            <a:pPr algn="ctr">
              <a:lnSpc>
                <a:spcPts val="4679"/>
              </a:lnSpc>
            </a:pPr>
            <a:r>
              <a:rPr lang="en-US" sz="5571">
                <a:solidFill>
                  <a:srgbClr val="000000"/>
                </a:solidFill>
                <a:latin typeface="More Sugar"/>
                <a:ea typeface="More Sugar"/>
                <a:cs typeface="More Sugar"/>
                <a:sym typeface="More Sugar"/>
              </a:rPr>
              <a:t>PERHITUNGAN MANUAL MENGGUNAKAN METODE TSUKAMOTO </a:t>
            </a:r>
          </a:p>
        </p:txBody>
      </p:sp>
      <p:sp>
        <p:nvSpPr>
          <p:cNvPr name="Freeform 5" id="5"/>
          <p:cNvSpPr/>
          <p:nvPr/>
        </p:nvSpPr>
        <p:spPr>
          <a:xfrm flipH="false" flipV="false" rot="1188882">
            <a:off x="5386032" y="3449975"/>
            <a:ext cx="936561" cy="1053392"/>
          </a:xfrm>
          <a:custGeom>
            <a:avLst/>
            <a:gdLst/>
            <a:ahLst/>
            <a:cxnLst/>
            <a:rect r="r" b="b" t="t" l="l"/>
            <a:pathLst>
              <a:path h="1053392" w="936561">
                <a:moveTo>
                  <a:pt x="0" y="0"/>
                </a:moveTo>
                <a:lnTo>
                  <a:pt x="936561" y="0"/>
                </a:lnTo>
                <a:lnTo>
                  <a:pt x="936561" y="1053392"/>
                </a:lnTo>
                <a:lnTo>
                  <a:pt x="0" y="1053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76125" y="3080326"/>
            <a:ext cx="3040083" cy="4126348"/>
          </a:xfrm>
          <a:custGeom>
            <a:avLst/>
            <a:gdLst/>
            <a:ahLst/>
            <a:cxnLst/>
            <a:rect r="r" b="b" t="t" l="l"/>
            <a:pathLst>
              <a:path h="4126348" w="3040083">
                <a:moveTo>
                  <a:pt x="0" y="0"/>
                </a:moveTo>
                <a:lnTo>
                  <a:pt x="3040083" y="0"/>
                </a:lnTo>
                <a:lnTo>
                  <a:pt x="3040083" y="4126348"/>
                </a:lnTo>
                <a:lnTo>
                  <a:pt x="0" y="4126348"/>
                </a:lnTo>
                <a:lnTo>
                  <a:pt x="0" y="0"/>
                </a:lnTo>
                <a:close/>
              </a:path>
            </a:pathLst>
          </a:custGeom>
          <a:blipFill>
            <a:blip r:embed="rId7">
              <a:extLst>
                <a:ext uri="{96DAC541-7B7A-43D3-8B79-37D633B846F1}">
                  <asvg:svgBlip xmlns:asvg="http://schemas.microsoft.com/office/drawing/2016/SVG/main" r:embed="rId8"/>
                </a:ext>
              </a:extLst>
            </a:blip>
            <a:stretch>
              <a:fillRect l="0" t="-3471" r="-60256" b="0"/>
            </a:stretch>
          </a:blipFill>
        </p:spPr>
      </p:sp>
      <p:sp>
        <p:nvSpPr>
          <p:cNvPr name="Freeform 7" id="7"/>
          <p:cNvSpPr/>
          <p:nvPr/>
        </p:nvSpPr>
        <p:spPr>
          <a:xfrm flipH="false" flipV="false" rot="-1441925">
            <a:off x="378772" y="4407415"/>
            <a:ext cx="2630493" cy="2420054"/>
          </a:xfrm>
          <a:custGeom>
            <a:avLst/>
            <a:gdLst/>
            <a:ahLst/>
            <a:cxnLst/>
            <a:rect r="r" b="b" t="t" l="l"/>
            <a:pathLst>
              <a:path h="2420054" w="2630493">
                <a:moveTo>
                  <a:pt x="0" y="0"/>
                </a:moveTo>
                <a:lnTo>
                  <a:pt x="2630494" y="0"/>
                </a:lnTo>
                <a:lnTo>
                  <a:pt x="2630494" y="2420054"/>
                </a:lnTo>
                <a:lnTo>
                  <a:pt x="0" y="24200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795669" y="9452947"/>
            <a:ext cx="4439550" cy="332191"/>
          </a:xfrm>
          <a:prstGeom prst="rect">
            <a:avLst/>
          </a:prstGeom>
        </p:spPr>
        <p:txBody>
          <a:bodyPr anchor="t" rtlCol="false" tIns="0" lIns="0" bIns="0" rIns="0">
            <a:spAutoFit/>
          </a:bodyPr>
          <a:lstStyle/>
          <a:p>
            <a:pPr algn="l">
              <a:lnSpc>
                <a:spcPts val="2505"/>
              </a:lnSpc>
            </a:pPr>
            <a:r>
              <a:rPr lang="en-US" sz="2277">
                <a:solidFill>
                  <a:srgbClr val="000000"/>
                </a:solidFill>
                <a:latin typeface="More Sugar"/>
                <a:ea typeface="More Sugar"/>
                <a:cs typeface="More Sugar"/>
                <a:sym typeface="More Sugar"/>
              </a:rPr>
              <a:t>WARNER &amp; SPENCER</a:t>
            </a:r>
          </a:p>
        </p:txBody>
      </p:sp>
      <p:sp>
        <p:nvSpPr>
          <p:cNvPr name="TextBox 13" id="13"/>
          <p:cNvSpPr txBox="true"/>
          <p:nvPr/>
        </p:nvSpPr>
        <p:spPr>
          <a:xfrm rot="0">
            <a:off x="13031287" y="9447542"/>
            <a:ext cx="4431356" cy="331561"/>
          </a:xfrm>
          <a:prstGeom prst="rect">
            <a:avLst/>
          </a:prstGeom>
        </p:spPr>
        <p:txBody>
          <a:bodyPr anchor="t" rtlCol="false" tIns="0" lIns="0" bIns="0" rIns="0">
            <a:spAutoFit/>
          </a:bodyPr>
          <a:lstStyle/>
          <a:p>
            <a:pPr algn="r">
              <a:lnSpc>
                <a:spcPts val="2500"/>
              </a:lnSpc>
            </a:pPr>
            <a:r>
              <a:rPr lang="en-US" sz="2273">
                <a:solidFill>
                  <a:srgbClr val="000000"/>
                </a:solidFill>
                <a:latin typeface="More Sugar"/>
                <a:ea typeface="More Sugar"/>
                <a:cs typeface="More Sugar"/>
                <a:sym typeface="More Sugar"/>
              </a:rPr>
              <a:t>MARCH 2023</a:t>
            </a:r>
          </a:p>
        </p:txBody>
      </p:sp>
      <p:sp>
        <p:nvSpPr>
          <p:cNvPr name="Freeform 14" id="14"/>
          <p:cNvSpPr/>
          <p:nvPr/>
        </p:nvSpPr>
        <p:spPr>
          <a:xfrm flipH="false" flipV="false" rot="-156245">
            <a:off x="-348418" y="5638489"/>
            <a:ext cx="18077640" cy="4240028"/>
          </a:xfrm>
          <a:custGeom>
            <a:avLst/>
            <a:gdLst/>
            <a:ahLst/>
            <a:cxnLst/>
            <a:rect r="r" b="b" t="t" l="l"/>
            <a:pathLst>
              <a:path h="4240028" w="18077640">
                <a:moveTo>
                  <a:pt x="0" y="0"/>
                </a:moveTo>
                <a:lnTo>
                  <a:pt x="18077639" y="0"/>
                </a:lnTo>
                <a:lnTo>
                  <a:pt x="18077639" y="4240028"/>
                </a:lnTo>
                <a:lnTo>
                  <a:pt x="0" y="4240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988449" y="6329104"/>
            <a:ext cx="10934663" cy="3171825"/>
          </a:xfrm>
          <a:prstGeom prst="rect">
            <a:avLst/>
          </a:prstGeom>
        </p:spPr>
        <p:txBody>
          <a:bodyPr anchor="t" rtlCol="false" tIns="0" lIns="0" bIns="0" rIns="0">
            <a:spAutoFit/>
          </a:bodyPr>
          <a:lstStyle/>
          <a:p>
            <a:pPr algn="ctr">
              <a:lnSpc>
                <a:spcPts val="6300"/>
              </a:lnSpc>
            </a:pPr>
            <a:r>
              <a:rPr lang="en-US" sz="4500" b="true">
                <a:solidFill>
                  <a:srgbClr val="000000"/>
                </a:solidFill>
                <a:latin typeface="Open Sans Bold"/>
                <a:ea typeface="Open Sans Bold"/>
                <a:cs typeface="Open Sans Bold"/>
                <a:sym typeface="Open Sans Bold"/>
              </a:rPr>
              <a:t>Hengky Agus Setawan</a:t>
            </a:r>
          </a:p>
          <a:p>
            <a:pPr algn="ctr">
              <a:lnSpc>
                <a:spcPts val="6300"/>
              </a:lnSpc>
            </a:pPr>
            <a:r>
              <a:rPr lang="en-US" sz="4500" b="true">
                <a:solidFill>
                  <a:srgbClr val="000000"/>
                </a:solidFill>
                <a:latin typeface="Open Sans Bold"/>
                <a:ea typeface="Open Sans Bold"/>
                <a:cs typeface="Open Sans Bold"/>
                <a:sym typeface="Open Sans Bold"/>
              </a:rPr>
              <a:t>05TPLM006</a:t>
            </a:r>
          </a:p>
          <a:p>
            <a:pPr algn="ctr">
              <a:lnSpc>
                <a:spcPts val="6300"/>
              </a:lnSpc>
            </a:pPr>
            <a:r>
              <a:rPr lang="en-US" sz="4500" b="true">
                <a:solidFill>
                  <a:srgbClr val="000000"/>
                </a:solidFill>
                <a:latin typeface="Open Sans Bold"/>
                <a:ea typeface="Open Sans Bold"/>
                <a:cs typeface="Open Sans Bold"/>
                <a:sym typeface="Open Sans Bold"/>
              </a:rPr>
              <a:t>221011402399</a:t>
            </a:r>
          </a:p>
          <a:p>
            <a:pPr algn="ctr">
              <a:lnSpc>
                <a:spcPts val="6300"/>
              </a:lnSpc>
            </a:pPr>
            <a:r>
              <a:rPr lang="en-US" sz="4500" b="true">
                <a:solidFill>
                  <a:srgbClr val="000000"/>
                </a:solidFill>
                <a:latin typeface="Open Sans Bold"/>
                <a:ea typeface="Open Sans Bold"/>
                <a:cs typeface="Open Sans Bold"/>
                <a:sym typeface="Open Sans Bold"/>
              </a:rPr>
              <a:t>TUGAS KECERADSAN BUATAN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15517"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393184">
            <a:off x="13189936" y="3291963"/>
            <a:ext cx="3292370" cy="3703074"/>
          </a:xfrm>
          <a:custGeom>
            <a:avLst/>
            <a:gdLst/>
            <a:ahLst/>
            <a:cxnLst/>
            <a:rect r="r" b="b" t="t" l="l"/>
            <a:pathLst>
              <a:path h="3703074" w="3292370">
                <a:moveTo>
                  <a:pt x="0" y="0"/>
                </a:moveTo>
                <a:lnTo>
                  <a:pt x="3292370" y="0"/>
                </a:lnTo>
                <a:lnTo>
                  <a:pt x="3292370" y="3703074"/>
                </a:lnTo>
                <a:lnTo>
                  <a:pt x="0" y="37030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4378" y="943801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783839" y="9438017"/>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560678" y="2491740"/>
            <a:ext cx="5912363" cy="5002344"/>
          </a:xfrm>
          <a:custGeom>
            <a:avLst/>
            <a:gdLst/>
            <a:ahLst/>
            <a:cxnLst/>
            <a:rect r="r" b="b" t="t" l="l"/>
            <a:pathLst>
              <a:path h="5002344" w="5912363">
                <a:moveTo>
                  <a:pt x="0" y="0"/>
                </a:moveTo>
                <a:lnTo>
                  <a:pt x="5912363" y="0"/>
                </a:lnTo>
                <a:lnTo>
                  <a:pt x="5912363" y="5002344"/>
                </a:lnTo>
                <a:lnTo>
                  <a:pt x="0" y="5002344"/>
                </a:lnTo>
                <a:lnTo>
                  <a:pt x="0" y="0"/>
                </a:lnTo>
                <a:close/>
              </a:path>
            </a:pathLst>
          </a:custGeom>
          <a:blipFill>
            <a:blip r:embed="rId9"/>
            <a:stretch>
              <a:fillRect l="0" t="-15952" r="0" b="-41637"/>
            </a:stretch>
          </a:blipFill>
        </p:spPr>
      </p:sp>
      <p:sp>
        <p:nvSpPr>
          <p:cNvPr name="TextBox 10" id="10"/>
          <p:cNvSpPr txBox="true"/>
          <p:nvPr/>
        </p:nvSpPr>
        <p:spPr>
          <a:xfrm rot="0">
            <a:off x="1958860" y="1385876"/>
            <a:ext cx="10634433" cy="815364"/>
          </a:xfrm>
          <a:prstGeom prst="rect">
            <a:avLst/>
          </a:prstGeom>
        </p:spPr>
        <p:txBody>
          <a:bodyPr anchor="t" rtlCol="false" tIns="0" lIns="0" bIns="0" rIns="0">
            <a:spAutoFit/>
          </a:bodyPr>
          <a:lstStyle/>
          <a:p>
            <a:pPr algn="l">
              <a:lnSpc>
                <a:spcPts val="6272"/>
              </a:lnSpc>
            </a:pPr>
            <a:r>
              <a:rPr lang="en-US" sz="5701">
                <a:solidFill>
                  <a:srgbClr val="000000"/>
                </a:solidFill>
                <a:latin typeface="More Sugar"/>
                <a:ea typeface="More Sugar"/>
                <a:cs typeface="More Sugar"/>
                <a:sym typeface="More Sugar"/>
              </a:rPr>
              <a:t>FUNGSI PERMINTAAN</a:t>
            </a:r>
          </a:p>
        </p:txBody>
      </p:sp>
      <p:sp>
        <p:nvSpPr>
          <p:cNvPr name="TextBox 11" id="11"/>
          <p:cNvSpPr txBox="true"/>
          <p:nvPr/>
        </p:nvSpPr>
        <p:spPr>
          <a:xfrm rot="0">
            <a:off x="8608592" y="6906260"/>
            <a:ext cx="4692438" cy="1681567"/>
          </a:xfrm>
          <a:prstGeom prst="rect">
            <a:avLst/>
          </a:prstGeom>
        </p:spPr>
        <p:txBody>
          <a:bodyPr anchor="t" rtlCol="false" tIns="0" lIns="0" bIns="0" rIns="0">
            <a:spAutoFit/>
          </a:bodyPr>
          <a:lstStyle/>
          <a:p>
            <a:pPr algn="l">
              <a:lnSpc>
                <a:spcPts val="3380"/>
              </a:lnSpc>
            </a:pPr>
            <a:r>
              <a:rPr lang="en-US" sz="2414">
                <a:solidFill>
                  <a:srgbClr val="FFFFFF"/>
                </a:solidFill>
                <a:latin typeface="Open Sans"/>
                <a:ea typeface="Open Sans"/>
                <a:cs typeface="Open Sans"/>
                <a:sym typeface="Open Sans"/>
              </a:rPr>
              <a:t>jadi hasil dari permintaan adalah</a:t>
            </a:r>
          </a:p>
          <a:p>
            <a:pPr algn="l">
              <a:lnSpc>
                <a:spcPts val="3380"/>
              </a:lnSpc>
            </a:pPr>
            <a:r>
              <a:rPr lang="en-US" sz="2414">
                <a:solidFill>
                  <a:srgbClr val="FFFFFF"/>
                </a:solidFill>
                <a:latin typeface="Open Sans"/>
                <a:ea typeface="Open Sans"/>
                <a:cs typeface="Open Sans"/>
                <a:sym typeface="Open Sans"/>
              </a:rPr>
              <a:t>Turun = 0</a:t>
            </a:r>
          </a:p>
          <a:p>
            <a:pPr algn="l">
              <a:lnSpc>
                <a:spcPts val="3380"/>
              </a:lnSpc>
            </a:pPr>
            <a:r>
              <a:rPr lang="en-US" sz="2414">
                <a:solidFill>
                  <a:srgbClr val="FFFFFF"/>
                </a:solidFill>
                <a:latin typeface="Open Sans"/>
                <a:ea typeface="Open Sans"/>
                <a:cs typeface="Open Sans"/>
                <a:sym typeface="Open Sans"/>
              </a:rPr>
              <a:t>Tetap = 0,5</a:t>
            </a:r>
          </a:p>
          <a:p>
            <a:pPr algn="l">
              <a:lnSpc>
                <a:spcPts val="3380"/>
              </a:lnSpc>
            </a:pPr>
            <a:r>
              <a:rPr lang="en-US" sz="2414">
                <a:solidFill>
                  <a:srgbClr val="FFFFFF"/>
                </a:solidFill>
                <a:latin typeface="Open Sans"/>
                <a:ea typeface="Open Sans"/>
                <a:cs typeface="Open Sans"/>
                <a:sym typeface="Open Sans"/>
              </a:rPr>
              <a:t>Naik = 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81248">
            <a:off x="11116269" y="4865898"/>
            <a:ext cx="2153525" cy="861410"/>
          </a:xfrm>
          <a:custGeom>
            <a:avLst/>
            <a:gdLst/>
            <a:ahLst/>
            <a:cxnLst/>
            <a:rect r="r" b="b" t="t" l="l"/>
            <a:pathLst>
              <a:path h="861410" w="2153525">
                <a:moveTo>
                  <a:pt x="0" y="0"/>
                </a:moveTo>
                <a:lnTo>
                  <a:pt x="2153525" y="0"/>
                </a:lnTo>
                <a:lnTo>
                  <a:pt x="2153525" y="861411"/>
                </a:lnTo>
                <a:lnTo>
                  <a:pt x="0" y="861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877019" y="139127"/>
            <a:ext cx="9158928" cy="2764331"/>
          </a:xfrm>
          <a:custGeom>
            <a:avLst/>
            <a:gdLst/>
            <a:ahLst/>
            <a:cxnLst/>
            <a:rect r="r" b="b" t="t" l="l"/>
            <a:pathLst>
              <a:path h="2764331" w="9158928">
                <a:moveTo>
                  <a:pt x="0" y="2764331"/>
                </a:moveTo>
                <a:lnTo>
                  <a:pt x="9158927" y="2764331"/>
                </a:lnTo>
                <a:lnTo>
                  <a:pt x="9158927" y="0"/>
                </a:lnTo>
                <a:lnTo>
                  <a:pt x="0" y="0"/>
                </a:lnTo>
                <a:lnTo>
                  <a:pt x="0" y="276433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413706" y="7012742"/>
            <a:ext cx="273633" cy="2388858"/>
          </a:xfrm>
          <a:custGeom>
            <a:avLst/>
            <a:gdLst/>
            <a:ahLst/>
            <a:cxnLst/>
            <a:rect r="r" b="b" t="t" l="l"/>
            <a:pathLst>
              <a:path h="2388858" w="273633">
                <a:moveTo>
                  <a:pt x="273633" y="0"/>
                </a:moveTo>
                <a:lnTo>
                  <a:pt x="0" y="0"/>
                </a:lnTo>
                <a:lnTo>
                  <a:pt x="0" y="2388858"/>
                </a:lnTo>
                <a:lnTo>
                  <a:pt x="273633" y="2388858"/>
                </a:lnTo>
                <a:lnTo>
                  <a:pt x="27363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44855">
            <a:off x="11889986" y="1951262"/>
            <a:ext cx="5400610" cy="5887524"/>
          </a:xfrm>
          <a:custGeom>
            <a:avLst/>
            <a:gdLst/>
            <a:ahLst/>
            <a:cxnLst/>
            <a:rect r="r" b="b" t="t" l="l"/>
            <a:pathLst>
              <a:path h="5887524" w="5400610">
                <a:moveTo>
                  <a:pt x="0" y="0"/>
                </a:moveTo>
                <a:lnTo>
                  <a:pt x="5400610" y="0"/>
                </a:lnTo>
                <a:lnTo>
                  <a:pt x="5400610" y="5887525"/>
                </a:lnTo>
                <a:lnTo>
                  <a:pt x="0" y="58875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456482" y="9614280"/>
            <a:ext cx="4925478" cy="250752"/>
          </a:xfrm>
          <a:custGeom>
            <a:avLst/>
            <a:gdLst/>
            <a:ahLst/>
            <a:cxnLst/>
            <a:rect r="r" b="b" t="t" l="l"/>
            <a:pathLst>
              <a:path h="250752" w="4925478">
                <a:moveTo>
                  <a:pt x="0" y="0"/>
                </a:moveTo>
                <a:lnTo>
                  <a:pt x="4925479" y="0"/>
                </a:lnTo>
                <a:lnTo>
                  <a:pt x="4925479" y="250752"/>
                </a:lnTo>
                <a:lnTo>
                  <a:pt x="0" y="2507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821216" y="3527384"/>
            <a:ext cx="5783222" cy="4496108"/>
          </a:xfrm>
          <a:custGeom>
            <a:avLst/>
            <a:gdLst/>
            <a:ahLst/>
            <a:cxnLst/>
            <a:rect r="r" b="b" t="t" l="l"/>
            <a:pathLst>
              <a:path h="4496108" w="5783222">
                <a:moveTo>
                  <a:pt x="0" y="0"/>
                </a:moveTo>
                <a:lnTo>
                  <a:pt x="5783222" y="0"/>
                </a:lnTo>
                <a:lnTo>
                  <a:pt x="5783222" y="4496107"/>
                </a:lnTo>
                <a:lnTo>
                  <a:pt x="0" y="4496107"/>
                </a:lnTo>
                <a:lnTo>
                  <a:pt x="0" y="0"/>
                </a:lnTo>
                <a:close/>
              </a:path>
            </a:pathLst>
          </a:custGeom>
          <a:blipFill>
            <a:blip r:embed="rId15"/>
            <a:stretch>
              <a:fillRect l="0" t="-30781" r="0" b="-40721"/>
            </a:stretch>
          </a:blipFill>
        </p:spPr>
      </p:sp>
      <p:sp>
        <p:nvSpPr>
          <p:cNvPr name="TextBox 13" id="13"/>
          <p:cNvSpPr txBox="true"/>
          <p:nvPr/>
        </p:nvSpPr>
        <p:spPr>
          <a:xfrm rot="0">
            <a:off x="1821216" y="1060542"/>
            <a:ext cx="7572048" cy="706016"/>
          </a:xfrm>
          <a:prstGeom prst="rect">
            <a:avLst/>
          </a:prstGeom>
        </p:spPr>
        <p:txBody>
          <a:bodyPr anchor="t" rtlCol="false" tIns="0" lIns="0" bIns="0" rIns="0">
            <a:spAutoFit/>
          </a:bodyPr>
          <a:lstStyle/>
          <a:p>
            <a:pPr algn="l">
              <a:lnSpc>
                <a:spcPts val="5164"/>
              </a:lnSpc>
            </a:pPr>
            <a:r>
              <a:rPr lang="en-US" sz="5436">
                <a:solidFill>
                  <a:srgbClr val="000000"/>
                </a:solidFill>
                <a:latin typeface="More Sugar"/>
                <a:ea typeface="More Sugar"/>
                <a:cs typeface="More Sugar"/>
                <a:sym typeface="More Sugar"/>
              </a:rPr>
              <a:t>FUNGSI PERSEDIAAN</a:t>
            </a:r>
          </a:p>
        </p:txBody>
      </p:sp>
      <p:sp>
        <p:nvSpPr>
          <p:cNvPr name="TextBox 14" id="14"/>
          <p:cNvSpPr txBox="true"/>
          <p:nvPr/>
        </p:nvSpPr>
        <p:spPr>
          <a:xfrm rot="0">
            <a:off x="7699543" y="7361351"/>
            <a:ext cx="4672806" cy="1653539"/>
          </a:xfrm>
          <a:prstGeom prst="rect">
            <a:avLst/>
          </a:prstGeom>
        </p:spPr>
        <p:txBody>
          <a:bodyPr anchor="t" rtlCol="false" tIns="0" lIns="0" bIns="0" rIns="0">
            <a:spAutoFit/>
          </a:bodyPr>
          <a:lstStyle/>
          <a:p>
            <a:pPr algn="l">
              <a:lnSpc>
                <a:spcPts val="3360"/>
              </a:lnSpc>
            </a:pPr>
            <a:r>
              <a:rPr lang="en-US" sz="2400">
                <a:solidFill>
                  <a:srgbClr val="FFFFFF"/>
                </a:solidFill>
                <a:latin typeface="Open Sans"/>
                <a:ea typeface="Open Sans"/>
                <a:cs typeface="Open Sans"/>
                <a:sym typeface="Open Sans"/>
              </a:rPr>
              <a:t>Jadi hasil dari persediaan adalah </a:t>
            </a:r>
          </a:p>
          <a:p>
            <a:pPr algn="l">
              <a:lnSpc>
                <a:spcPts val="3360"/>
              </a:lnSpc>
            </a:pPr>
            <a:r>
              <a:rPr lang="en-US" sz="2400">
                <a:solidFill>
                  <a:srgbClr val="FFFFFF"/>
                </a:solidFill>
                <a:latin typeface="Open Sans"/>
                <a:ea typeface="Open Sans"/>
                <a:cs typeface="Open Sans"/>
                <a:sym typeface="Open Sans"/>
              </a:rPr>
              <a:t>Sedikit = 0</a:t>
            </a:r>
          </a:p>
          <a:p>
            <a:pPr algn="l">
              <a:lnSpc>
                <a:spcPts val="3360"/>
              </a:lnSpc>
            </a:pPr>
            <a:r>
              <a:rPr lang="en-US" sz="2400">
                <a:solidFill>
                  <a:srgbClr val="FFFFFF"/>
                </a:solidFill>
                <a:latin typeface="Open Sans"/>
                <a:ea typeface="Open Sans"/>
                <a:cs typeface="Open Sans"/>
                <a:sym typeface="Open Sans"/>
              </a:rPr>
              <a:t>Sedang = 0,5</a:t>
            </a:r>
          </a:p>
          <a:p>
            <a:pPr algn="l">
              <a:lnSpc>
                <a:spcPts val="3360"/>
              </a:lnSpc>
            </a:pPr>
            <a:r>
              <a:rPr lang="en-US" sz="2400">
                <a:solidFill>
                  <a:srgbClr val="FFFFFF"/>
                </a:solidFill>
                <a:latin typeface="Open Sans"/>
                <a:ea typeface="Open Sans"/>
                <a:cs typeface="Open Sans"/>
                <a:sym typeface="Open Sans"/>
              </a:rPr>
              <a:t>Banyak = 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801493">
            <a:off x="818464" y="-160588"/>
            <a:ext cx="4982890" cy="2853837"/>
          </a:xfrm>
          <a:custGeom>
            <a:avLst/>
            <a:gdLst/>
            <a:ahLst/>
            <a:cxnLst/>
            <a:rect r="r" b="b" t="t" l="l"/>
            <a:pathLst>
              <a:path h="2853837" w="4982890">
                <a:moveTo>
                  <a:pt x="0" y="0"/>
                </a:moveTo>
                <a:lnTo>
                  <a:pt x="4982891" y="0"/>
                </a:lnTo>
                <a:lnTo>
                  <a:pt x="4982891" y="2853838"/>
                </a:lnTo>
                <a:lnTo>
                  <a:pt x="0" y="2853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01493">
            <a:off x="4523949" y="-160588"/>
            <a:ext cx="4982890" cy="2853837"/>
          </a:xfrm>
          <a:custGeom>
            <a:avLst/>
            <a:gdLst/>
            <a:ahLst/>
            <a:cxnLst/>
            <a:rect r="r" b="b" t="t" l="l"/>
            <a:pathLst>
              <a:path h="2853837" w="4982890">
                <a:moveTo>
                  <a:pt x="0" y="0"/>
                </a:moveTo>
                <a:lnTo>
                  <a:pt x="4982890" y="0"/>
                </a:lnTo>
                <a:lnTo>
                  <a:pt x="4982890" y="2853838"/>
                </a:lnTo>
                <a:lnTo>
                  <a:pt x="0" y="2853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75952" y="1642779"/>
            <a:ext cx="5912048" cy="6835460"/>
          </a:xfrm>
          <a:custGeom>
            <a:avLst/>
            <a:gdLst/>
            <a:ahLst/>
            <a:cxnLst/>
            <a:rect r="r" b="b" t="t" l="l"/>
            <a:pathLst>
              <a:path h="6835460" w="5912048">
                <a:moveTo>
                  <a:pt x="0" y="0"/>
                </a:moveTo>
                <a:lnTo>
                  <a:pt x="5912048" y="0"/>
                </a:lnTo>
                <a:lnTo>
                  <a:pt x="5912048" y="6835460"/>
                </a:lnTo>
                <a:lnTo>
                  <a:pt x="0" y="6835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9574">
            <a:off x="5623659" y="7029198"/>
            <a:ext cx="1384931" cy="196408"/>
          </a:xfrm>
          <a:custGeom>
            <a:avLst/>
            <a:gdLst/>
            <a:ahLst/>
            <a:cxnLst/>
            <a:rect r="r" b="b" t="t" l="l"/>
            <a:pathLst>
              <a:path h="196408" w="1384931">
                <a:moveTo>
                  <a:pt x="0" y="0"/>
                </a:moveTo>
                <a:lnTo>
                  <a:pt x="1384932" y="0"/>
                </a:lnTo>
                <a:lnTo>
                  <a:pt x="1384932" y="196408"/>
                </a:lnTo>
                <a:lnTo>
                  <a:pt x="0" y="196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549574">
            <a:off x="3414240" y="5169487"/>
            <a:ext cx="1384931" cy="196408"/>
          </a:xfrm>
          <a:custGeom>
            <a:avLst/>
            <a:gdLst/>
            <a:ahLst/>
            <a:cxnLst/>
            <a:rect r="r" b="b" t="t" l="l"/>
            <a:pathLst>
              <a:path h="196408" w="1384931">
                <a:moveTo>
                  <a:pt x="0" y="0"/>
                </a:moveTo>
                <a:lnTo>
                  <a:pt x="1384931" y="0"/>
                </a:lnTo>
                <a:lnTo>
                  <a:pt x="1384931" y="196408"/>
                </a:lnTo>
                <a:lnTo>
                  <a:pt x="0" y="1964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583484" y="2592083"/>
            <a:ext cx="5783222" cy="5351215"/>
          </a:xfrm>
          <a:custGeom>
            <a:avLst/>
            <a:gdLst/>
            <a:ahLst/>
            <a:cxnLst/>
            <a:rect r="r" b="b" t="t" l="l"/>
            <a:pathLst>
              <a:path h="5351215" w="5783222">
                <a:moveTo>
                  <a:pt x="0" y="0"/>
                </a:moveTo>
                <a:lnTo>
                  <a:pt x="5783222" y="0"/>
                </a:lnTo>
                <a:lnTo>
                  <a:pt x="5783222" y="5351216"/>
                </a:lnTo>
                <a:lnTo>
                  <a:pt x="0" y="5351216"/>
                </a:lnTo>
                <a:lnTo>
                  <a:pt x="0" y="0"/>
                </a:lnTo>
                <a:close/>
              </a:path>
            </a:pathLst>
          </a:custGeom>
          <a:blipFill>
            <a:blip r:embed="rId13"/>
            <a:stretch>
              <a:fillRect l="0" t="-31455" r="0" b="-12642"/>
            </a:stretch>
          </a:blipFill>
        </p:spPr>
      </p:sp>
      <p:sp>
        <p:nvSpPr>
          <p:cNvPr name="TextBox 13" id="13"/>
          <p:cNvSpPr txBox="true"/>
          <p:nvPr/>
        </p:nvSpPr>
        <p:spPr>
          <a:xfrm rot="0">
            <a:off x="1700862" y="1043488"/>
            <a:ext cx="7684780" cy="891485"/>
          </a:xfrm>
          <a:prstGeom prst="rect">
            <a:avLst/>
          </a:prstGeom>
        </p:spPr>
        <p:txBody>
          <a:bodyPr anchor="t" rtlCol="false" tIns="0" lIns="0" bIns="0" rIns="0">
            <a:spAutoFit/>
          </a:bodyPr>
          <a:lstStyle/>
          <a:p>
            <a:pPr algn="l">
              <a:lnSpc>
                <a:spcPts val="6627"/>
              </a:lnSpc>
            </a:pPr>
            <a:r>
              <a:rPr lang="en-US" sz="6497">
                <a:solidFill>
                  <a:srgbClr val="000000"/>
                </a:solidFill>
                <a:latin typeface="More Sugar"/>
                <a:ea typeface="More Sugar"/>
                <a:cs typeface="More Sugar"/>
                <a:sym typeface="More Sugar"/>
              </a:rPr>
              <a:t>ATURAN FUZZY: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722700"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3446961"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94716" y="4668976"/>
            <a:ext cx="715571" cy="3896675"/>
          </a:xfrm>
          <a:custGeom>
            <a:avLst/>
            <a:gdLst/>
            <a:ahLst/>
            <a:cxnLst/>
            <a:rect r="r" b="b" t="t" l="l"/>
            <a:pathLst>
              <a:path h="3896675" w="715571">
                <a:moveTo>
                  <a:pt x="0" y="0"/>
                </a:moveTo>
                <a:lnTo>
                  <a:pt x="715571" y="0"/>
                </a:lnTo>
                <a:lnTo>
                  <a:pt x="715571" y="3896675"/>
                </a:lnTo>
                <a:lnTo>
                  <a:pt x="0" y="3896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7027294" y="4856002"/>
            <a:ext cx="715571" cy="3896675"/>
          </a:xfrm>
          <a:custGeom>
            <a:avLst/>
            <a:gdLst/>
            <a:ahLst/>
            <a:cxnLst/>
            <a:rect r="r" b="b" t="t" l="l"/>
            <a:pathLst>
              <a:path h="3896675" w="715571">
                <a:moveTo>
                  <a:pt x="715571" y="0"/>
                </a:moveTo>
                <a:lnTo>
                  <a:pt x="0" y="0"/>
                </a:lnTo>
                <a:lnTo>
                  <a:pt x="0" y="3896675"/>
                </a:lnTo>
                <a:lnTo>
                  <a:pt x="715571" y="3896675"/>
                </a:lnTo>
                <a:lnTo>
                  <a:pt x="7155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911296" y="8123546"/>
            <a:ext cx="1648026" cy="68917"/>
          </a:xfrm>
          <a:custGeom>
            <a:avLst/>
            <a:gdLst/>
            <a:ahLst/>
            <a:cxnLst/>
            <a:rect r="r" b="b" t="t" l="l"/>
            <a:pathLst>
              <a:path h="68917" w="1648026">
                <a:moveTo>
                  <a:pt x="0" y="0"/>
                </a:moveTo>
                <a:lnTo>
                  <a:pt x="1648026" y="0"/>
                </a:lnTo>
                <a:lnTo>
                  <a:pt x="1648026" y="68917"/>
                </a:lnTo>
                <a:lnTo>
                  <a:pt x="0" y="689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435513">
            <a:off x="16036648" y="2701922"/>
            <a:ext cx="1652296" cy="958332"/>
          </a:xfrm>
          <a:custGeom>
            <a:avLst/>
            <a:gdLst/>
            <a:ahLst/>
            <a:cxnLst/>
            <a:rect r="r" b="b" t="t" l="l"/>
            <a:pathLst>
              <a:path h="958332" w="1652296">
                <a:moveTo>
                  <a:pt x="0" y="0"/>
                </a:moveTo>
                <a:lnTo>
                  <a:pt x="1652297" y="0"/>
                </a:lnTo>
                <a:lnTo>
                  <a:pt x="1652297" y="958332"/>
                </a:lnTo>
                <a:lnTo>
                  <a:pt x="0" y="9583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225140" y="2601381"/>
            <a:ext cx="8409807" cy="6598014"/>
          </a:xfrm>
          <a:custGeom>
            <a:avLst/>
            <a:gdLst/>
            <a:ahLst/>
            <a:cxnLst/>
            <a:rect r="r" b="b" t="t" l="l"/>
            <a:pathLst>
              <a:path h="6598014" w="8409807">
                <a:moveTo>
                  <a:pt x="0" y="0"/>
                </a:moveTo>
                <a:lnTo>
                  <a:pt x="8409806" y="0"/>
                </a:lnTo>
                <a:lnTo>
                  <a:pt x="8409806" y="6598014"/>
                </a:lnTo>
                <a:lnTo>
                  <a:pt x="0" y="6598014"/>
                </a:lnTo>
                <a:lnTo>
                  <a:pt x="0" y="0"/>
                </a:lnTo>
                <a:close/>
              </a:path>
            </a:pathLst>
          </a:custGeom>
          <a:blipFill>
            <a:blip r:embed="rId13"/>
            <a:stretch>
              <a:fillRect l="0" t="-6013" r="0" b="-10293"/>
            </a:stretch>
          </a:blipFill>
        </p:spPr>
      </p:sp>
      <p:sp>
        <p:nvSpPr>
          <p:cNvPr name="TextBox 14" id="14"/>
          <p:cNvSpPr txBox="true"/>
          <p:nvPr/>
        </p:nvSpPr>
        <p:spPr>
          <a:xfrm rot="0">
            <a:off x="1752501" y="1515600"/>
            <a:ext cx="8219615" cy="1085917"/>
          </a:xfrm>
          <a:prstGeom prst="rect">
            <a:avLst/>
          </a:prstGeom>
        </p:spPr>
        <p:txBody>
          <a:bodyPr anchor="t" rtlCol="false" tIns="0" lIns="0" bIns="0" rIns="0">
            <a:spAutoFit/>
          </a:bodyPr>
          <a:lstStyle/>
          <a:p>
            <a:pPr algn="just">
              <a:lnSpc>
                <a:spcPts val="8255"/>
              </a:lnSpc>
            </a:pPr>
            <a:r>
              <a:rPr lang="en-US" sz="7505">
                <a:solidFill>
                  <a:srgbClr val="000000"/>
                </a:solidFill>
                <a:latin typeface="More Sugar"/>
                <a:ea typeface="More Sugar"/>
                <a:cs typeface="More Sugar"/>
                <a:sym typeface="More Sugar"/>
              </a:rPr>
              <a:t>PERHITUNGAN</a:t>
            </a:r>
          </a:p>
        </p:txBody>
      </p:sp>
      <p:sp>
        <p:nvSpPr>
          <p:cNvPr name="TextBox 15" id="15"/>
          <p:cNvSpPr txBox="true"/>
          <p:nvPr/>
        </p:nvSpPr>
        <p:spPr>
          <a:xfrm rot="0">
            <a:off x="795669" y="9452178"/>
            <a:ext cx="4439550" cy="333729"/>
          </a:xfrm>
          <a:prstGeom prst="rect">
            <a:avLst/>
          </a:prstGeom>
        </p:spPr>
        <p:txBody>
          <a:bodyPr anchor="t" rtlCol="false" tIns="0" lIns="0" bIns="0" rIns="0">
            <a:spAutoFit/>
          </a:bodyPr>
          <a:lstStyle/>
          <a:p>
            <a:pPr algn="just">
              <a:lnSpc>
                <a:spcPts val="2505"/>
              </a:lnSpc>
            </a:pPr>
            <a:r>
              <a:rPr lang="en-US" sz="2277">
                <a:solidFill>
                  <a:srgbClr val="000000"/>
                </a:solidFill>
                <a:latin typeface="More Sugar"/>
                <a:ea typeface="More Sugar"/>
                <a:cs typeface="More Sugar"/>
                <a:sym typeface="More Sugar"/>
              </a:rPr>
              <a:t>WARNER &amp; SPENCER</a:t>
            </a:r>
          </a:p>
        </p:txBody>
      </p:sp>
      <p:sp>
        <p:nvSpPr>
          <p:cNvPr name="TextBox 16" id="16"/>
          <p:cNvSpPr txBox="true"/>
          <p:nvPr/>
        </p:nvSpPr>
        <p:spPr>
          <a:xfrm rot="0">
            <a:off x="13031287" y="9446484"/>
            <a:ext cx="4431356" cy="333675"/>
          </a:xfrm>
          <a:prstGeom prst="rect">
            <a:avLst/>
          </a:prstGeom>
        </p:spPr>
        <p:txBody>
          <a:bodyPr anchor="t" rtlCol="false" tIns="0" lIns="0" bIns="0" rIns="0">
            <a:spAutoFit/>
          </a:bodyPr>
          <a:lstStyle/>
          <a:p>
            <a:pPr algn="just">
              <a:lnSpc>
                <a:spcPts val="2500"/>
              </a:lnSpc>
            </a:pPr>
            <a:r>
              <a:rPr lang="en-US" sz="2273">
                <a:solidFill>
                  <a:srgbClr val="000000"/>
                </a:solidFill>
                <a:latin typeface="More Sugar"/>
                <a:ea typeface="More Sugar"/>
                <a:cs typeface="More Sugar"/>
                <a:sym typeface="More Sugar"/>
              </a:rPr>
              <a:t>MARCH 2023</a:t>
            </a:r>
          </a:p>
        </p:txBody>
      </p:sp>
      <p:sp>
        <p:nvSpPr>
          <p:cNvPr name="TextBox 17" id="17"/>
          <p:cNvSpPr txBox="true"/>
          <p:nvPr/>
        </p:nvSpPr>
        <p:spPr>
          <a:xfrm rot="0">
            <a:off x="11208069" y="5086350"/>
            <a:ext cx="6177011" cy="2694016"/>
          </a:xfrm>
          <a:prstGeom prst="rect">
            <a:avLst/>
          </a:prstGeom>
        </p:spPr>
        <p:txBody>
          <a:bodyPr anchor="t" rtlCol="false" tIns="0" lIns="0" bIns="0" rIns="0">
            <a:spAutoFit/>
          </a:bodyPr>
          <a:lstStyle/>
          <a:p>
            <a:pPr algn="just">
              <a:lnSpc>
                <a:spcPts val="4285"/>
              </a:lnSpc>
            </a:pPr>
            <a:r>
              <a:rPr lang="en-US" sz="3061">
                <a:solidFill>
                  <a:srgbClr val="FFFFFF"/>
                </a:solidFill>
                <a:latin typeface="Open Sans"/>
                <a:ea typeface="Open Sans"/>
                <a:cs typeface="Open Sans"/>
                <a:sym typeface="Open Sans"/>
              </a:rPr>
              <a:t>Jadi hasil dari permintaan = 2500 dan persediaan = 300  </a:t>
            </a:r>
          </a:p>
          <a:p>
            <a:pPr algn="just">
              <a:lnSpc>
                <a:spcPts val="4285"/>
              </a:lnSpc>
            </a:pPr>
            <a:r>
              <a:rPr lang="en-US" sz="3061">
                <a:solidFill>
                  <a:srgbClr val="FFFFFF"/>
                </a:solidFill>
                <a:latin typeface="Open Sans"/>
                <a:ea typeface="Open Sans"/>
                <a:cs typeface="Open Sans"/>
                <a:sym typeface="Open Sans"/>
              </a:rPr>
              <a:t>Hasil dari profuksi fuzzy dengan menggunakanmetode Tsukamoto adalah 2000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245">
            <a:off x="4366726" y="17059"/>
            <a:ext cx="11667627" cy="2736589"/>
          </a:xfrm>
          <a:custGeom>
            <a:avLst/>
            <a:gdLst/>
            <a:ahLst/>
            <a:cxnLst/>
            <a:rect r="r" b="b" t="t" l="l"/>
            <a:pathLst>
              <a:path h="2736589" w="11667627">
                <a:moveTo>
                  <a:pt x="0" y="0"/>
                </a:moveTo>
                <a:lnTo>
                  <a:pt x="11667626" y="0"/>
                </a:lnTo>
                <a:lnTo>
                  <a:pt x="11667626" y="2736589"/>
                </a:lnTo>
                <a:lnTo>
                  <a:pt x="0" y="2736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34792">
            <a:off x="5094251" y="1144964"/>
            <a:ext cx="11020820" cy="1169277"/>
          </a:xfrm>
          <a:prstGeom prst="rect">
            <a:avLst/>
          </a:prstGeom>
        </p:spPr>
        <p:txBody>
          <a:bodyPr anchor="t" rtlCol="false" tIns="0" lIns="0" bIns="0" rIns="0">
            <a:spAutoFit/>
          </a:bodyPr>
          <a:lstStyle/>
          <a:p>
            <a:pPr algn="ctr">
              <a:lnSpc>
                <a:spcPts val="8295"/>
              </a:lnSpc>
            </a:pPr>
            <a:r>
              <a:rPr lang="en-US" sz="9875">
                <a:solidFill>
                  <a:srgbClr val="000000"/>
                </a:solidFill>
                <a:latin typeface="More Sugar"/>
                <a:ea typeface="More Sugar"/>
                <a:cs typeface="More Sugar"/>
                <a:sym typeface="More Sugar"/>
              </a:rPr>
              <a:t>KESIMPILAN</a:t>
            </a:r>
          </a:p>
        </p:txBody>
      </p:sp>
      <p:sp>
        <p:nvSpPr>
          <p:cNvPr name="Freeform 5" id="5"/>
          <p:cNvSpPr/>
          <p:nvPr/>
        </p:nvSpPr>
        <p:spPr>
          <a:xfrm flipH="false" flipV="false" rot="1188882">
            <a:off x="3015152" y="106276"/>
            <a:ext cx="2590861" cy="2914056"/>
          </a:xfrm>
          <a:custGeom>
            <a:avLst/>
            <a:gdLst/>
            <a:ahLst/>
            <a:cxnLst/>
            <a:rect r="r" b="b" t="t" l="l"/>
            <a:pathLst>
              <a:path h="2914056" w="2590861">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95669" y="9452947"/>
            <a:ext cx="4439550" cy="332191"/>
          </a:xfrm>
          <a:prstGeom prst="rect">
            <a:avLst/>
          </a:prstGeom>
        </p:spPr>
        <p:txBody>
          <a:bodyPr anchor="t" rtlCol="false" tIns="0" lIns="0" bIns="0" rIns="0">
            <a:spAutoFit/>
          </a:bodyPr>
          <a:lstStyle/>
          <a:p>
            <a:pPr algn="l">
              <a:lnSpc>
                <a:spcPts val="2505"/>
              </a:lnSpc>
            </a:pPr>
            <a:r>
              <a:rPr lang="en-US" sz="2277">
                <a:solidFill>
                  <a:srgbClr val="000000"/>
                </a:solidFill>
                <a:latin typeface="More Sugar"/>
                <a:ea typeface="More Sugar"/>
                <a:cs typeface="More Sugar"/>
                <a:sym typeface="More Sugar"/>
              </a:rPr>
              <a:t>WARNER &amp; SPENCER</a:t>
            </a:r>
          </a:p>
        </p:txBody>
      </p:sp>
      <p:sp>
        <p:nvSpPr>
          <p:cNvPr name="TextBox 11" id="11"/>
          <p:cNvSpPr txBox="true"/>
          <p:nvPr/>
        </p:nvSpPr>
        <p:spPr>
          <a:xfrm rot="0">
            <a:off x="13031287" y="9447542"/>
            <a:ext cx="4431356" cy="331561"/>
          </a:xfrm>
          <a:prstGeom prst="rect">
            <a:avLst/>
          </a:prstGeom>
        </p:spPr>
        <p:txBody>
          <a:bodyPr anchor="t" rtlCol="false" tIns="0" lIns="0" bIns="0" rIns="0">
            <a:spAutoFit/>
          </a:bodyPr>
          <a:lstStyle/>
          <a:p>
            <a:pPr algn="r">
              <a:lnSpc>
                <a:spcPts val="2500"/>
              </a:lnSpc>
            </a:pPr>
            <a:r>
              <a:rPr lang="en-US" sz="2273">
                <a:solidFill>
                  <a:srgbClr val="000000"/>
                </a:solidFill>
                <a:latin typeface="More Sugar"/>
                <a:ea typeface="More Sugar"/>
                <a:cs typeface="More Sugar"/>
                <a:sym typeface="More Sugar"/>
              </a:rPr>
              <a:t>MARCH 2023</a:t>
            </a:r>
          </a:p>
        </p:txBody>
      </p:sp>
      <p:sp>
        <p:nvSpPr>
          <p:cNvPr name="TextBox 12" id="12"/>
          <p:cNvSpPr txBox="true"/>
          <p:nvPr/>
        </p:nvSpPr>
        <p:spPr>
          <a:xfrm rot="0">
            <a:off x="4703328" y="3316041"/>
            <a:ext cx="11779913" cy="5033645"/>
          </a:xfrm>
          <a:prstGeom prst="rect">
            <a:avLst/>
          </a:prstGeom>
        </p:spPr>
        <p:txBody>
          <a:bodyPr anchor="t" rtlCol="false" tIns="0" lIns="0" bIns="0" rIns="0">
            <a:spAutoFit/>
          </a:bodyPr>
          <a:lstStyle/>
          <a:p>
            <a:pPr algn="l">
              <a:lnSpc>
                <a:spcPts val="4480"/>
              </a:lnSpc>
            </a:pPr>
            <a:r>
              <a:rPr lang="en-US" sz="3200">
                <a:solidFill>
                  <a:srgbClr val="FFFFFF"/>
                </a:solidFill>
                <a:latin typeface="Open Sans"/>
                <a:ea typeface="Open Sans"/>
                <a:cs typeface="Open Sans"/>
                <a:sym typeface="Open Sans"/>
              </a:rPr>
              <a:t>Dengan kondisi Permintaan yang Tetap dan Persediaan yang Sedang, sistem menyarankan bahwa Produksi harus Berkurang ke nilai 2000 unit. Hal ini menunjukkan bahwa tingkat produksi perlu dikurangi agar tetap seimbang dengan kondisi permintaan dan persediaan saat ini. Yang berarti </a:t>
            </a:r>
            <a:r>
              <a:rPr lang="en-US" sz="3200">
                <a:solidFill>
                  <a:srgbClr val="FFFFFF"/>
                </a:solidFill>
                <a:latin typeface="Open Sans"/>
                <a:ea typeface="Open Sans"/>
                <a:cs typeface="Open Sans"/>
                <a:sym typeface="Open Sans"/>
              </a:rPr>
              <a:t>ini dapat membantu dalam pengambilan keputusan produksi agar stok barang tetap optimal dan tidak terjadi overstock maupun understock.</a:t>
            </a:r>
          </a:p>
          <a:p>
            <a:pPr algn="l">
              <a:lnSpc>
                <a:spcPts val="44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DAGZXjPgimg</dc:identifier>
  <dcterms:modified xsi:type="dcterms:W3CDTF">2011-08-01T06:04:30Z</dcterms:modified>
  <cp:revision>1</cp:revision>
  <dc:title>Perhitungan manual menggunakan metode</dc:title>
</cp:coreProperties>
</file>